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67" r:id="rId4"/>
    <p:sldId id="268" r:id="rId5"/>
    <p:sldId id="266" r:id="rId6"/>
    <p:sldId id="259" r:id="rId7"/>
    <p:sldId id="262" r:id="rId8"/>
    <p:sldId id="261" r:id="rId9"/>
    <p:sldId id="260" r:id="rId10"/>
    <p:sldId id="258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99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652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633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1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883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1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06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5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2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66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33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B8D708E2-00CD-42EF-8549-990627B99814}" type="datetimeFigureOut">
              <a:rPr lang="en-US" smtClean="0"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4764354-8784-47CF-A779-5EF0BB561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6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bertli/automatic_a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bertli/automatic_a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bertli/automatic_a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web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7DFD-5A13-B0BE-1411-66A42AAEA0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Session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3FA67-0D21-9B67-6ED4-6854195696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Pebertli Nils</a:t>
            </a:r>
          </a:p>
        </p:txBody>
      </p:sp>
    </p:spTree>
    <p:extLst>
      <p:ext uri="{BB962C8B-B14F-4D97-AF65-F5344CB8AC3E}">
        <p14:creationId xmlns:p14="http://schemas.microsoft.com/office/powerpoint/2010/main" val="2376100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87F6-FDCB-B63E-25DF-C1EA654F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7" name="Content Placeholder 6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21F07E5B-BC36-C37F-1DA3-2418E4E6F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481328"/>
            <a:ext cx="10338816" cy="4767072"/>
          </a:xfrm>
        </p:spPr>
      </p:pic>
    </p:spTree>
    <p:extLst>
      <p:ext uri="{BB962C8B-B14F-4D97-AF65-F5344CB8AC3E}">
        <p14:creationId xmlns:p14="http://schemas.microsoft.com/office/powerpoint/2010/main" val="14698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2C64-8F9C-A315-0B0A-36401ADD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5862-F6F0-EC10-2163-383BEBDD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Recommended frameworks:</a:t>
            </a:r>
          </a:p>
          <a:p>
            <a:pPr lvl="2"/>
            <a:r>
              <a:rPr lang="en-US" dirty="0" err="1"/>
              <a:t>ComfyUI</a:t>
            </a:r>
            <a:r>
              <a:rPr lang="en-US" dirty="0"/>
              <a:t>, Automatic1111, Diffusers</a:t>
            </a:r>
          </a:p>
          <a:p>
            <a:pPr lvl="1"/>
            <a:r>
              <a:rPr lang="en-US" dirty="0"/>
              <a:t>A suggestion of the pipeline is included in the </a:t>
            </a:r>
            <a:r>
              <a:rPr lang="en-US" dirty="0" err="1"/>
              <a:t>github</a:t>
            </a:r>
            <a:r>
              <a:rPr lang="en-US" dirty="0"/>
              <a:t> of this task </a:t>
            </a:r>
            <a:r>
              <a:rPr lang="en-US" dirty="0">
                <a:hlinkClick r:id="rId2"/>
              </a:rPr>
              <a:t>pebertli/</a:t>
            </a:r>
            <a:r>
              <a:rPr lang="en-US" dirty="0" err="1">
                <a:hlinkClick r:id="rId2"/>
              </a:rPr>
              <a:t>automatic_ad</a:t>
            </a:r>
            <a:r>
              <a:rPr lang="en-US" dirty="0">
                <a:hlinkClick r:id="rId2"/>
              </a:rPr>
              <a:t> (github.com)</a:t>
            </a:r>
            <a:endParaRPr lang="en-US" dirty="0"/>
          </a:p>
          <a:p>
            <a:pPr lvl="2"/>
            <a:r>
              <a:rPr lang="en-US" dirty="0"/>
              <a:t>Models are referenced there, and they are all free for commercial usage, including </a:t>
            </a:r>
            <a:r>
              <a:rPr lang="en-US" dirty="0" err="1"/>
              <a:t>controlnet</a:t>
            </a:r>
            <a:r>
              <a:rPr lang="en-US" dirty="0"/>
              <a:t>, </a:t>
            </a:r>
            <a:r>
              <a:rPr lang="en-US" dirty="0" err="1"/>
              <a:t>iclight</a:t>
            </a:r>
            <a:r>
              <a:rPr lang="en-US" dirty="0"/>
              <a:t>, Stability SD, </a:t>
            </a:r>
            <a:r>
              <a:rPr lang="en-US" dirty="0" err="1"/>
              <a:t>GroundingDino</a:t>
            </a:r>
            <a:r>
              <a:rPr lang="en-US" dirty="0"/>
              <a:t> and SAM</a:t>
            </a:r>
          </a:p>
          <a:p>
            <a:pPr lvl="1"/>
            <a:r>
              <a:rPr lang="en-US" dirty="0"/>
              <a:t>Deployment considerations:</a:t>
            </a:r>
          </a:p>
          <a:p>
            <a:pPr lvl="2"/>
            <a:r>
              <a:rPr lang="en-US" dirty="0"/>
              <a:t>A 16 GB </a:t>
            </a:r>
            <a:r>
              <a:rPr lang="en-US" dirty="0" err="1"/>
              <a:t>gpu</a:t>
            </a:r>
            <a:r>
              <a:rPr lang="en-US" dirty="0"/>
              <a:t> and 32 RAM should be enough to run this pipeline</a:t>
            </a:r>
          </a:p>
          <a:p>
            <a:pPr lvl="2"/>
            <a:r>
              <a:rPr lang="en-US" dirty="0"/>
              <a:t>A first run will load the models and takes around 45 seconds in a RTX 4090. </a:t>
            </a:r>
            <a:r>
              <a:rPr lang="en-US" dirty="0" err="1"/>
              <a:t>Ater</a:t>
            </a:r>
            <a:r>
              <a:rPr lang="en-US" dirty="0"/>
              <a:t> this, each run takes around 20 seconds for the full pipeline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2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2C64-8F9C-A315-0B0A-36401ADD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Development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5862-F6F0-EC10-2163-383BEBDD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/>
              <a:t>Spikes for important stages of the pipeline</a:t>
            </a:r>
          </a:p>
          <a:p>
            <a:pPr lvl="2"/>
            <a:r>
              <a:rPr lang="en-US" dirty="0"/>
              <a:t>Background removal</a:t>
            </a:r>
          </a:p>
          <a:p>
            <a:pPr lvl="2"/>
            <a:r>
              <a:rPr lang="en-US" dirty="0"/>
              <a:t>Background generation (SD 1.5?, SDXL?, Finetuned models?, Paid models? Prompt Engineering)</a:t>
            </a:r>
          </a:p>
          <a:p>
            <a:pPr lvl="2"/>
            <a:r>
              <a:rPr lang="en-US" dirty="0"/>
              <a:t>Image blending (ControlNet, </a:t>
            </a:r>
            <a:r>
              <a:rPr lang="en-US" dirty="0" err="1"/>
              <a:t>IpAdapter</a:t>
            </a:r>
            <a:r>
              <a:rPr lang="en-US" dirty="0"/>
              <a:t>, </a:t>
            </a:r>
            <a:r>
              <a:rPr lang="en-US" dirty="0" err="1"/>
              <a:t>ICLight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Development using available frameworks</a:t>
            </a:r>
          </a:p>
          <a:p>
            <a:pPr lvl="1"/>
            <a:r>
              <a:rPr lang="en-US" dirty="0"/>
              <a:t>Test with use cases</a:t>
            </a:r>
          </a:p>
          <a:p>
            <a:pPr lvl="2"/>
            <a:r>
              <a:rPr lang="en-US" dirty="0"/>
              <a:t>This could include a user-acceptance test</a:t>
            </a:r>
          </a:p>
          <a:p>
            <a:pPr lvl="1"/>
            <a:r>
              <a:rPr lang="en-US" dirty="0"/>
              <a:t>Deployment</a:t>
            </a:r>
          </a:p>
          <a:p>
            <a:pPr lvl="2"/>
            <a:r>
              <a:rPr lang="en-US" dirty="0"/>
              <a:t>It might involve different times depending on the framework and models chosen</a:t>
            </a:r>
          </a:p>
          <a:p>
            <a:pPr lvl="2"/>
            <a:endParaRPr lang="en-US" dirty="0"/>
          </a:p>
          <a:p>
            <a:r>
              <a:rPr lang="en-US" dirty="0"/>
              <a:t>5-8 weeks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1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2C64-8F9C-A315-0B0A-36401ADD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5862-F6F0-EC10-2163-383BEBDD8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49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4A0C-D908-E576-614D-8AE23454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Coding - Image Region of Interest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8521-31F0-4E83-BC37-6FCD3F6DF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Available in </a:t>
            </a:r>
            <a:r>
              <a:rPr lang="en-US" dirty="0">
                <a:hlinkClick r:id="rId2"/>
              </a:rPr>
              <a:t>GitHub - pebertli/</a:t>
            </a:r>
            <a:r>
              <a:rPr lang="en-US" dirty="0" err="1">
                <a:hlinkClick r:id="rId2"/>
              </a:rPr>
              <a:t>automatic_ad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Jupyter</a:t>
            </a:r>
            <a:r>
              <a:rPr lang="en-US" dirty="0"/>
              <a:t> Notebooks and a few modules</a:t>
            </a:r>
          </a:p>
          <a:p>
            <a:pPr lvl="1"/>
            <a:r>
              <a:rPr lang="en-US" dirty="0"/>
              <a:t>task_1_gradcam.ipynb addresses the problem as requested</a:t>
            </a:r>
          </a:p>
          <a:p>
            <a:pPr lvl="1"/>
            <a:r>
              <a:rPr lang="en-US" dirty="0"/>
              <a:t>task_1_florence.ipynb uses a different method to detect the region of interest in the input image, namely Florence-2</a:t>
            </a:r>
          </a:p>
          <a:p>
            <a:pPr lvl="1"/>
            <a:r>
              <a:rPr lang="en-US" dirty="0"/>
              <a:t>task_1_outpaint.ipynb does not resize images to fit the window and canvas, but </a:t>
            </a:r>
            <a:r>
              <a:rPr lang="en-US" dirty="0" err="1"/>
              <a:t>outpaint</a:t>
            </a:r>
            <a:r>
              <a:rPr lang="en-US" dirty="0"/>
              <a:t> missing parts of the input image to fill the whole canvas in a meaningful way</a:t>
            </a:r>
          </a:p>
          <a:p>
            <a:r>
              <a:rPr lang="en-US" dirty="0"/>
              <a:t>All the notebooks goes with generated outputs but please take a time to try by yourself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45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4A0C-D908-E576-614D-8AE23454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Coding - Image Region of Interest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8521-31F0-4E83-BC37-6FCD3F6DF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Some considerations on </a:t>
            </a:r>
            <a:r>
              <a:rPr lang="en-US" dirty="0" err="1"/>
              <a:t>RoI</a:t>
            </a:r>
            <a:r>
              <a:rPr lang="en-US" dirty="0"/>
              <a:t> detection</a:t>
            </a:r>
          </a:p>
          <a:p>
            <a:pPr lvl="2"/>
            <a:r>
              <a:rPr lang="en-US" dirty="0"/>
              <a:t>threshold of the heatmap is too prone to noise. Consider an adaptative threshold or region separation</a:t>
            </a:r>
          </a:p>
          <a:p>
            <a:pPr lvl="2"/>
            <a:r>
              <a:rPr lang="en-US" dirty="0"/>
              <a:t>region of interest using a zero-shot object detection like florence2 then a second task </a:t>
            </a:r>
            <a:r>
              <a:rPr lang="en-US" dirty="0" err="1"/>
              <a:t>thas</a:t>
            </a:r>
            <a:r>
              <a:rPr lang="en-US" dirty="0"/>
              <a:t> ask which objects makes sense to the prompt.</a:t>
            </a:r>
          </a:p>
          <a:p>
            <a:pPr lvl="1"/>
            <a:r>
              <a:rPr lang="en-US" dirty="0"/>
              <a:t>finetuning a model, such as florence2 for the segmentation of the region of interest specifically for product ads</a:t>
            </a:r>
          </a:p>
          <a:p>
            <a:pPr lvl="1"/>
            <a:r>
              <a:rPr lang="en-US" dirty="0"/>
              <a:t>if the image is smaller than the canvas and ROI is also large, it might be impossible to fulfil the requirements of keep the ROI inside the Window</a:t>
            </a:r>
          </a:p>
          <a:p>
            <a:pPr lvl="1"/>
            <a:r>
              <a:rPr lang="en-US" dirty="0"/>
              <a:t>An ill combination of canvas and ROI might result in the window not containing the </a:t>
            </a:r>
            <a:r>
              <a:rPr lang="en-US" dirty="0" err="1"/>
              <a:t>RoI</a:t>
            </a:r>
            <a:r>
              <a:rPr lang="en-US" dirty="0"/>
              <a:t> at all.</a:t>
            </a:r>
          </a:p>
          <a:p>
            <a:pPr lvl="1"/>
            <a:r>
              <a:rPr lang="en-US" dirty="0"/>
              <a:t>I will discuss those cases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1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4A0C-D908-E576-614D-8AE23454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Coding - Image Region of Interest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8521-31F0-4E83-BC37-6FCD3F6DF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Some considerations on </a:t>
            </a:r>
            <a:r>
              <a:rPr lang="en-US" dirty="0" err="1"/>
              <a:t>Oupaint</a:t>
            </a:r>
            <a:r>
              <a:rPr lang="en-US" dirty="0"/>
              <a:t> Proposal</a:t>
            </a:r>
          </a:p>
          <a:p>
            <a:pPr lvl="2"/>
            <a:r>
              <a:rPr lang="en-US" dirty="0"/>
              <a:t>A better prompt engineering might fix many issues there</a:t>
            </a:r>
          </a:p>
          <a:p>
            <a:pPr lvl="2"/>
            <a:r>
              <a:rPr lang="en-US" dirty="0"/>
              <a:t>Text completion might be an issue, though</a:t>
            </a:r>
          </a:p>
          <a:p>
            <a:pPr lvl="2"/>
            <a:r>
              <a:rPr lang="en-US" dirty="0"/>
              <a:t>Inference time in total is 12 seconds for Florence interrogator on CPU plus SD </a:t>
            </a:r>
            <a:r>
              <a:rPr lang="en-US" dirty="0" err="1"/>
              <a:t>Inpaint</a:t>
            </a:r>
            <a:r>
              <a:rPr lang="en-US" dirty="0"/>
              <a:t> on GPU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1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24A0C-D908-E576-614D-8AE23454F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C8521-31F0-4E83-BC37-6FCD3F6DF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 to generate backgrounds for product images</a:t>
            </a:r>
          </a:p>
          <a:p>
            <a:pPr lvl="1"/>
            <a:r>
              <a:rPr lang="en-US" dirty="0"/>
              <a:t>Addressing Requirements</a:t>
            </a:r>
          </a:p>
          <a:p>
            <a:pPr lvl="1"/>
            <a:r>
              <a:rPr lang="en-US" dirty="0"/>
              <a:t>Proposal</a:t>
            </a:r>
          </a:p>
          <a:p>
            <a:pPr lvl="1"/>
            <a:r>
              <a:rPr lang="en-US" dirty="0"/>
              <a:t>Pipeline</a:t>
            </a:r>
          </a:p>
          <a:p>
            <a:pPr lvl="1"/>
            <a:r>
              <a:rPr lang="en-US" dirty="0"/>
              <a:t>Deployment Considerations</a:t>
            </a:r>
          </a:p>
          <a:p>
            <a:pPr lvl="1"/>
            <a:r>
              <a:rPr lang="en-US" dirty="0"/>
              <a:t>High level Development Plan</a:t>
            </a:r>
          </a:p>
          <a:p>
            <a:pPr lvl="1"/>
            <a:r>
              <a:rPr lang="en-US" dirty="0"/>
              <a:t>Demo</a:t>
            </a:r>
          </a:p>
          <a:p>
            <a:pPr lvl="2"/>
            <a:r>
              <a:rPr lang="en-US" dirty="0"/>
              <a:t>Pipeline available in the repo </a:t>
            </a:r>
            <a:r>
              <a:rPr lang="en-US" dirty="0">
                <a:hlinkClick r:id="rId2"/>
              </a:rPr>
              <a:t>GitHub - pebertli/</a:t>
            </a:r>
            <a:r>
              <a:rPr lang="en-US" dirty="0" err="1">
                <a:hlinkClick r:id="rId2"/>
              </a:rPr>
              <a:t>automatic_ad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8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87F6-FDCB-B63E-25DF-C1EA654F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40E3B-9B05-D32A-A3C8-84D8D7F1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97736"/>
            <a:ext cx="9872871" cy="4038600"/>
          </a:xfrm>
        </p:spPr>
        <p:txBody>
          <a:bodyPr>
            <a:normAutofit/>
          </a:bodyPr>
          <a:lstStyle/>
          <a:p>
            <a:r>
              <a:rPr lang="en-US" dirty="0"/>
              <a:t>Background removal/product isolation</a:t>
            </a:r>
          </a:p>
          <a:p>
            <a:pPr marL="45720" indent="0">
              <a:buNone/>
            </a:pPr>
            <a:r>
              <a:rPr lang="en-US" dirty="0"/>
              <a:t>Automatic background using the prompt and the image as input. A zero-shot model such </a:t>
            </a:r>
            <a:r>
              <a:rPr lang="en-US" dirty="0" err="1"/>
              <a:t>GroundingDino</a:t>
            </a:r>
            <a:r>
              <a:rPr lang="en-US" dirty="0"/>
              <a:t> and SAM might help on this task, but still not perfect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6BC65-19E2-929F-5857-5487E738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96" y="3054096"/>
            <a:ext cx="2197892" cy="3296838"/>
          </a:xfrm>
          <a:prstGeom prst="rect">
            <a:avLst/>
          </a:prstGeom>
        </p:spPr>
      </p:pic>
      <p:pic>
        <p:nvPicPr>
          <p:cNvPr id="7" name="Picture 6" descr="A person with her hair blowing in the wind&#10;&#10;Description automatically generated">
            <a:extLst>
              <a:ext uri="{FF2B5EF4-FFF2-40B4-BE49-F238E27FC236}">
                <a16:creationId xmlns:a16="http://schemas.microsoft.com/office/drawing/2014/main" id="{CA484217-9079-63E7-C3BC-3FD3AD7D8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49" y="3056373"/>
            <a:ext cx="2197891" cy="332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10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87F6-FDCB-B63E-25DF-C1EA654F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40E3B-9B05-D32A-A3C8-84D8D7F1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97736"/>
            <a:ext cx="9872871" cy="4038600"/>
          </a:xfrm>
        </p:spPr>
        <p:txBody>
          <a:bodyPr>
            <a:normAutofit/>
          </a:bodyPr>
          <a:lstStyle/>
          <a:p>
            <a:r>
              <a:rPr lang="en-US" dirty="0"/>
              <a:t>Blending</a:t>
            </a:r>
          </a:p>
          <a:p>
            <a:pPr marL="45720" indent="0">
              <a:buNone/>
            </a:pPr>
            <a:r>
              <a:rPr lang="en-US" dirty="0"/>
              <a:t>Light, transparency, reflections but still keep the original shape, info,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8" name="Picture 7" descr="A bottle of perfume&#10;&#10;Description automatically generated">
            <a:extLst>
              <a:ext uri="{FF2B5EF4-FFF2-40B4-BE49-F238E27FC236}">
                <a16:creationId xmlns:a16="http://schemas.microsoft.com/office/drawing/2014/main" id="{36AD158D-317B-D3FE-A86E-F7AF69624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6" y="2946939"/>
            <a:ext cx="2483643" cy="2483643"/>
          </a:xfrm>
          <a:prstGeom prst="rect">
            <a:avLst/>
          </a:prstGeom>
        </p:spPr>
      </p:pic>
      <p:pic>
        <p:nvPicPr>
          <p:cNvPr id="10" name="Picture 9" descr="A bottle of perfume on the street&#10;&#10;Description automatically generated">
            <a:extLst>
              <a:ext uri="{FF2B5EF4-FFF2-40B4-BE49-F238E27FC236}">
                <a16:creationId xmlns:a16="http://schemas.microsoft.com/office/drawing/2014/main" id="{80669BDD-96BE-FC1F-8621-A5CC6DAFF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20" y="2946939"/>
            <a:ext cx="2483643" cy="2483643"/>
          </a:xfrm>
          <a:prstGeom prst="rect">
            <a:avLst/>
          </a:prstGeom>
          <a:ln w="57150">
            <a:solidFill>
              <a:srgbClr val="00B050"/>
            </a:solidFill>
          </a:ln>
        </p:spPr>
      </p:pic>
      <p:pic>
        <p:nvPicPr>
          <p:cNvPr id="12" name="Picture 11" descr="A bottle of perfume in front of volcano&#10;&#10;Description automatically generated">
            <a:extLst>
              <a:ext uri="{FF2B5EF4-FFF2-40B4-BE49-F238E27FC236}">
                <a16:creationId xmlns:a16="http://schemas.microsoft.com/office/drawing/2014/main" id="{013DA99A-F8DC-E814-23D3-1744897C9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829" y="2946939"/>
            <a:ext cx="2483643" cy="2483643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0072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87F6-FDCB-B63E-25DF-C1EA654F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Addressing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40E3B-9B05-D32A-A3C8-84D8D7F1D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97736"/>
            <a:ext cx="9872871" cy="40386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Fidelity</a:t>
            </a:r>
          </a:p>
          <a:p>
            <a:pPr marL="45720" indent="0">
              <a:buNone/>
            </a:pPr>
            <a:r>
              <a:rPr lang="en-US" dirty="0"/>
              <a:t>- Usually, keep crucial info of the product while blend it with a new background is a trade-off between fidelity and creativity.</a:t>
            </a:r>
          </a:p>
        </p:txBody>
      </p:sp>
      <p:pic>
        <p:nvPicPr>
          <p:cNvPr id="6" name="Picture 5" descr="A white video game controller&#10;&#10;Description automatically generated">
            <a:extLst>
              <a:ext uri="{FF2B5EF4-FFF2-40B4-BE49-F238E27FC236}">
                <a16:creationId xmlns:a16="http://schemas.microsoft.com/office/drawing/2014/main" id="{E890E59D-55B2-63D0-B64B-5A5E265BA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3239834"/>
            <a:ext cx="2596610" cy="2596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67B4D-4D3E-E5D2-EA2B-DCE3BBBC3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39834"/>
            <a:ext cx="2596610" cy="259661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89D1EA-7564-1127-C123-97A918239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231" y="3239834"/>
            <a:ext cx="2596610" cy="259661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9B89BD-E7A0-2072-5244-62778B0D9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862" y="3239834"/>
            <a:ext cx="2596610" cy="2596610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437289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2C64-8F9C-A315-0B0A-36401ADD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A5862-F6F0-EC10-2163-383BEBDD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07343"/>
            <a:ext cx="9872871" cy="4879181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One shot advanced proposal</a:t>
            </a:r>
          </a:p>
          <a:p>
            <a:pPr lvl="1"/>
            <a:r>
              <a:rPr lang="en-US" dirty="0"/>
              <a:t>Automatic Background removal, background generation, image composition, relight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One single pipeline</a:t>
            </a:r>
          </a:p>
          <a:p>
            <a:pPr lvl="2"/>
            <a:r>
              <a:rPr lang="en-US" dirty="0"/>
              <a:t>Easy to implement</a:t>
            </a:r>
          </a:p>
          <a:p>
            <a:pPr lvl="2"/>
            <a:r>
              <a:rPr lang="en-US" dirty="0"/>
              <a:t>Fast and light</a:t>
            </a:r>
          </a:p>
          <a:p>
            <a:pPr lvl="1"/>
            <a:r>
              <a:rPr lang="en-US" dirty="0"/>
              <a:t>Limitations</a:t>
            </a:r>
          </a:p>
          <a:p>
            <a:pPr lvl="2"/>
            <a:r>
              <a:rPr lang="en-US" dirty="0"/>
              <a:t>Many parameters to tweak</a:t>
            </a:r>
          </a:p>
          <a:p>
            <a:pPr lvl="2"/>
            <a:r>
              <a:rPr lang="en-US" dirty="0"/>
              <a:t>Does not work well for complex cases</a:t>
            </a:r>
          </a:p>
          <a:p>
            <a:r>
              <a:rPr lang="en-US" dirty="0"/>
              <a:t>Lora proposal</a:t>
            </a:r>
          </a:p>
          <a:p>
            <a:pPr lvl="1"/>
            <a:r>
              <a:rPr lang="en-US" dirty="0"/>
              <a:t>Finetune the SD model with the product</a:t>
            </a:r>
          </a:p>
          <a:p>
            <a:pPr lvl="1"/>
            <a:r>
              <a:rPr lang="en-US" dirty="0"/>
              <a:t>Advantages</a:t>
            </a:r>
          </a:p>
          <a:p>
            <a:pPr lvl="2"/>
            <a:r>
              <a:rPr lang="en-US" dirty="0"/>
              <a:t>Novel view poses</a:t>
            </a:r>
          </a:p>
          <a:p>
            <a:pPr lvl="2"/>
            <a:r>
              <a:rPr lang="en-US" dirty="0"/>
              <a:t>More complex compositions (a woman holding a perfume bottle)</a:t>
            </a:r>
          </a:p>
          <a:p>
            <a:pPr lvl="2"/>
            <a:r>
              <a:rPr lang="en-US" dirty="0"/>
              <a:t>Less models in the pipeline</a:t>
            </a:r>
          </a:p>
          <a:p>
            <a:pPr lvl="1"/>
            <a:r>
              <a:rPr lang="en-US" dirty="0"/>
              <a:t>- limitations</a:t>
            </a:r>
          </a:p>
          <a:p>
            <a:pPr lvl="2"/>
            <a:r>
              <a:rPr lang="en-US" dirty="0"/>
              <a:t>Requires more images</a:t>
            </a:r>
          </a:p>
          <a:p>
            <a:pPr lvl="2"/>
            <a:r>
              <a:rPr lang="en-US" dirty="0"/>
              <a:t>Requires more time to train</a:t>
            </a:r>
          </a:p>
          <a:p>
            <a:r>
              <a:rPr lang="en-US" dirty="0"/>
              <a:t>Outro</a:t>
            </a:r>
          </a:p>
          <a:p>
            <a:pPr lvl="1"/>
            <a:r>
              <a:rPr lang="en-US" dirty="0"/>
              <a:t>3D reconstruction of the product for more advanced uses cases</a:t>
            </a:r>
          </a:p>
          <a:p>
            <a:pPr lvl="1"/>
            <a:r>
              <a:rPr lang="en-US" dirty="0"/>
              <a:t>Multiple pipelines that are automatic chosen according to the type of the product image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699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349</TotalTime>
  <Words>680</Words>
  <Application>Microsoft Office PowerPoint</Application>
  <PresentationFormat>Widescreen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Corbel</vt:lpstr>
      <vt:lpstr>Basis</vt:lpstr>
      <vt:lpstr>Session 3</vt:lpstr>
      <vt:lpstr>Task Coding - Image Region of Interest Task</vt:lpstr>
      <vt:lpstr>Task Coding - Image Region of Interest Task</vt:lpstr>
      <vt:lpstr>Task Coding - Image Region of Interest Task</vt:lpstr>
      <vt:lpstr>Task Design</vt:lpstr>
      <vt:lpstr>Addressing Requirements</vt:lpstr>
      <vt:lpstr>Addressing Requirements</vt:lpstr>
      <vt:lpstr>Addressing Requirements</vt:lpstr>
      <vt:lpstr>Proposal</vt:lpstr>
      <vt:lpstr>Pipeline</vt:lpstr>
      <vt:lpstr>Deployment Considerations</vt:lpstr>
      <vt:lpstr>High level Development Plan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Pebertli Barata</dc:creator>
  <cp:lastModifiedBy>Pebertli Barata</cp:lastModifiedBy>
  <cp:revision>10</cp:revision>
  <dcterms:created xsi:type="dcterms:W3CDTF">2024-07-14T17:00:07Z</dcterms:created>
  <dcterms:modified xsi:type="dcterms:W3CDTF">2024-07-14T23:32:50Z</dcterms:modified>
</cp:coreProperties>
</file>